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7" r:id="rId3"/>
    <p:sldId id="288" r:id="rId4"/>
    <p:sldId id="273" r:id="rId5"/>
    <p:sldId id="277" r:id="rId6"/>
    <p:sldId id="274" r:id="rId7"/>
    <p:sldId id="279" r:id="rId8"/>
    <p:sldId id="278" r:id="rId9"/>
    <p:sldId id="280" r:id="rId10"/>
    <p:sldId id="281" r:id="rId11"/>
    <p:sldId id="275" r:id="rId12"/>
    <p:sldId id="289" r:id="rId13"/>
    <p:sldId id="282" r:id="rId14"/>
    <p:sldId id="283" r:id="rId15"/>
    <p:sldId id="276" r:id="rId16"/>
    <p:sldId id="290" r:id="rId17"/>
    <p:sldId id="291" r:id="rId18"/>
    <p:sldId id="292" r:id="rId1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62" d="100"/>
          <a:sy n="62" d="100"/>
        </p:scale>
        <p:origin x="40" y="104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280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0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7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4779"/>
            <a:ext cx="262821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4778"/>
            <a:ext cx="7732286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3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89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55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3" y="1845734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0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3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2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C2C6F8EA-316C-41DE-B9A4-EDCC3A85ED9A}" type="datetimeFigureOut">
              <a:rPr lang="en-US" smtClean="0"/>
              <a:t>5/5/2018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5074920"/>
            <a:ext cx="10110630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3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6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88826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C6F8EA-316C-41DE-B9A4-EDCC3A85ED9A}" type="datetimeFigureOut">
              <a:rPr lang="en-US" smtClean="0"/>
              <a:pPr/>
              <a:t>5/5/2018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54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gif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46" y="3124200"/>
            <a:ext cx="8261532" cy="1219200"/>
          </a:xfrm>
        </p:spPr>
        <p:txBody>
          <a:bodyPr>
            <a:normAutofit/>
          </a:bodyPr>
          <a:lstStyle/>
          <a:p>
            <a:r>
              <a:rPr lang="en-US" sz="6000" dirty="0"/>
              <a:t>CSC 519 – DevOps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1012" y="4419600"/>
            <a:ext cx="5899332" cy="17526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Arun </a:t>
            </a:r>
            <a:r>
              <a:rPr lang="en-US" b="1" dirty="0" err="1"/>
              <a:t>Jaganathan</a:t>
            </a:r>
            <a:r>
              <a:rPr lang="en-US" b="1" dirty="0"/>
              <a:t>- </a:t>
            </a:r>
            <a:r>
              <a:rPr lang="en-US" cap="none" dirty="0" err="1"/>
              <a:t>ajagana</a:t>
            </a:r>
            <a:endParaRPr lang="en-US" dirty="0"/>
          </a:p>
          <a:p>
            <a:r>
              <a:rPr lang="en-US" b="1" dirty="0"/>
              <a:t>Balasubramanian Ramesh </a:t>
            </a:r>
            <a:r>
              <a:rPr lang="en-US" b="1" dirty="0" err="1"/>
              <a:t>Babu</a:t>
            </a:r>
            <a:r>
              <a:rPr lang="en-US" b="1" dirty="0"/>
              <a:t>- </a:t>
            </a:r>
            <a:r>
              <a:rPr lang="en-US" cap="none" dirty="0" err="1"/>
              <a:t>bramesh</a:t>
            </a:r>
            <a:endParaRPr lang="en-US" dirty="0"/>
          </a:p>
          <a:p>
            <a:r>
              <a:rPr lang="en-US" b="1" dirty="0" err="1"/>
              <a:t>Krithika</a:t>
            </a:r>
            <a:r>
              <a:rPr lang="en-US" b="1" dirty="0"/>
              <a:t> Sekhar- </a:t>
            </a:r>
            <a:r>
              <a:rPr lang="en-US" cap="none" dirty="0" err="1"/>
              <a:t>ksekhar</a:t>
            </a:r>
            <a:endParaRPr lang="en-US" dirty="0"/>
          </a:p>
          <a:p>
            <a:r>
              <a:rPr lang="en-US" b="1" dirty="0"/>
              <a:t>Vivek Mani- </a:t>
            </a:r>
            <a:r>
              <a:rPr lang="en-US" cap="none" dirty="0"/>
              <a:t>vmani2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5B12-27CB-4B64-898F-0561A3BE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#2 Extracts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38BD0-0954-42B6-A0D3-AA88CA968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016551"/>
            <a:ext cx="8990013" cy="28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4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M3 : Deployment Milestone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96AA4-E423-4D6D-BF75-649B89A86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1815968"/>
            <a:ext cx="6800850" cy="4432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FD935-7807-4C6A-B3A8-BC23391116E7}"/>
              </a:ext>
            </a:extLst>
          </p:cNvPr>
          <p:cNvSpPr txBox="1"/>
          <p:nvPr/>
        </p:nvSpPr>
        <p:spPr>
          <a:xfrm>
            <a:off x="684212" y="2057401"/>
            <a:ext cx="441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Git hooks </a:t>
            </a:r>
            <a:r>
              <a:rPr lang="en-US" dirty="0"/>
              <a:t>to </a:t>
            </a:r>
            <a:r>
              <a:rPr lang="en-US" b="1" dirty="0"/>
              <a:t>trigger</a:t>
            </a:r>
            <a:r>
              <a:rPr lang="en-US" dirty="0"/>
              <a:t> Jenkins build upon commit to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</a:t>
            </a:r>
            <a:r>
              <a:rPr lang="en-US" b="1" dirty="0"/>
              <a:t>Rolling update </a:t>
            </a:r>
            <a:r>
              <a:rPr lang="en-US" dirty="0"/>
              <a:t>deployment strategy for iTrust2 and monitor the same using a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</a:t>
            </a:r>
            <a:r>
              <a:rPr lang="en-US" b="1" dirty="0"/>
              <a:t>Canary releasing </a:t>
            </a:r>
            <a:r>
              <a:rPr lang="en-US" dirty="0"/>
              <a:t>for checkbox.io, routing every 3</a:t>
            </a:r>
            <a:r>
              <a:rPr lang="en-US" baseline="30000" dirty="0"/>
              <a:t>rd</a:t>
            </a:r>
            <a:r>
              <a:rPr lang="en-US" dirty="0"/>
              <a:t> request to Canary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3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09E4-C93D-4B57-A56B-517DC168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M3 : Deployment Milestone (Contd.)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DBE98-5CB0-4FC5-ACAD-9528A4142211}"/>
              </a:ext>
            </a:extLst>
          </p:cNvPr>
          <p:cNvSpPr txBox="1"/>
          <p:nvPr/>
        </p:nvSpPr>
        <p:spPr>
          <a:xfrm>
            <a:off x="684212" y="2057400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</a:t>
            </a:r>
            <a:r>
              <a:rPr lang="en-US" b="1" dirty="0"/>
              <a:t>Kubernetes cluster </a:t>
            </a:r>
            <a:r>
              <a:rPr lang="en-US" dirty="0"/>
              <a:t>for checkbox.io, providing high availability.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</a:t>
            </a:r>
            <a:r>
              <a:rPr lang="en-US" b="1" dirty="0"/>
              <a:t>feature flags </a:t>
            </a:r>
            <a:r>
              <a:rPr lang="en-US" dirty="0"/>
              <a:t>using in-memory Redis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3290C-A5D2-4196-A9DE-DA8EAFC3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785622"/>
            <a:ext cx="7384398" cy="44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D53D-3E1C-4421-B22D-D5540F5DC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#3 Extracts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4C155-A7D7-47E5-8879-21DB9DA42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14" y="2133600"/>
            <a:ext cx="9846498" cy="18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BE70-E03A-4ECC-9F84-C05C42C5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#3 Extracts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45C36-D594-4046-9F58-D9778EBE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94" y="2438400"/>
            <a:ext cx="10055781" cy="16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1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M4 : Special Milestone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8C573-B70C-42F8-A723-8B9D4A99683D}"/>
              </a:ext>
            </a:extLst>
          </p:cNvPr>
          <p:cNvSpPr txBox="1"/>
          <p:nvPr/>
        </p:nvSpPr>
        <p:spPr>
          <a:xfrm>
            <a:off x="684212" y="2083475"/>
            <a:ext cx="3886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</a:t>
            </a:r>
            <a:r>
              <a:rPr lang="en-US" b="1" dirty="0"/>
              <a:t>Monitor Monkey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Monitors the CPU usage for all servers.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Restarts servers that have high CPU usage over a period of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Updates Redis store with the CPU usage for all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b="1" dirty="0"/>
              <a:t>proxy server </a:t>
            </a:r>
            <a:r>
              <a:rPr lang="en-US" dirty="0"/>
              <a:t>to route incoming requests to servers with high CPU availability.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DD01E-67D1-4712-97A3-39952C59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2" y="1828800"/>
            <a:ext cx="7377112" cy="44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4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C469-C048-4359-A57C-D62AACB1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95" y="257108"/>
            <a:ext cx="8807417" cy="932595"/>
          </a:xfrm>
        </p:spPr>
        <p:txBody>
          <a:bodyPr/>
          <a:lstStyle/>
          <a:p>
            <a:pPr algn="ctr"/>
            <a:r>
              <a:rPr lang="en-US" dirty="0"/>
              <a:t>Milestone #4 Extracts</a:t>
            </a:r>
          </a:p>
        </p:txBody>
      </p:sp>
      <p:pic>
        <p:nvPicPr>
          <p:cNvPr id="4" name="Picture 3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5A903CC1-ABFF-43B8-9DD2-001A829B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96" y="1295400"/>
            <a:ext cx="10813690" cy="48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C469-C048-4359-A57C-D62AACB1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228600"/>
            <a:ext cx="8807417" cy="932595"/>
          </a:xfrm>
        </p:spPr>
        <p:txBody>
          <a:bodyPr/>
          <a:lstStyle/>
          <a:p>
            <a:pPr algn="ctr"/>
            <a:r>
              <a:rPr lang="en-US" dirty="0"/>
              <a:t>Milestone #4 Extracts</a:t>
            </a: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F302D44-D50F-427F-8FC3-B48D51DD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066800"/>
            <a:ext cx="10705671" cy="521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6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C469-C048-4359-A57C-D62AACB1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75981"/>
            <a:ext cx="8807417" cy="932595"/>
          </a:xfrm>
        </p:spPr>
        <p:txBody>
          <a:bodyPr/>
          <a:lstStyle/>
          <a:p>
            <a:pPr algn="ctr"/>
            <a:r>
              <a:rPr lang="en-US" dirty="0"/>
              <a:t>Milestone #4 Extracts</a:t>
            </a:r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68B5F52-BF17-498A-A87C-A4CCE2DA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17994"/>
            <a:ext cx="9982200" cy="53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9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Image result for mongodb logo">
            <a:extLst>
              <a:ext uri="{FF2B5EF4-FFF2-40B4-BE49-F238E27FC236}">
                <a16:creationId xmlns:a16="http://schemas.microsoft.com/office/drawing/2014/main" id="{80945A20-33BE-478A-9A37-1498EB94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884" y="3336409"/>
            <a:ext cx="2659808" cy="70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A2A76B9-9121-4543-B4A1-FE2E87B81B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60739"/>
              </p:ext>
            </p:extLst>
          </p:nvPr>
        </p:nvGraphicFramePr>
        <p:xfrm>
          <a:off x="760412" y="1802562"/>
          <a:ext cx="10055782" cy="5164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27891">
                  <a:extLst>
                    <a:ext uri="{9D8B030D-6E8A-4147-A177-3AD203B41FA5}">
                      <a16:colId xmlns:a16="http://schemas.microsoft.com/office/drawing/2014/main" val="3637197832"/>
                    </a:ext>
                  </a:extLst>
                </a:gridCol>
                <a:gridCol w="5027891">
                  <a:extLst>
                    <a:ext uri="{9D8B030D-6E8A-4147-A177-3AD203B41FA5}">
                      <a16:colId xmlns:a16="http://schemas.microsoft.com/office/drawing/2014/main" val="644511722"/>
                    </a:ext>
                  </a:extLst>
                </a:gridCol>
              </a:tblGrid>
              <a:tr h="51649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iTrust2 –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Hospital management system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Checkbox.io –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Survey hosting application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122849"/>
                  </a:ext>
                </a:extLst>
              </a:tr>
            </a:tbl>
          </a:graphicData>
        </a:graphic>
      </p:graphicFrame>
      <p:pic>
        <p:nvPicPr>
          <p:cNvPr id="1036" name="Picture 12" descr="Image result for hibernate logo">
            <a:extLst>
              <a:ext uri="{FF2B5EF4-FFF2-40B4-BE49-F238E27FC236}">
                <a16:creationId xmlns:a16="http://schemas.microsoft.com/office/drawing/2014/main" id="{61535D83-3B1F-4FD2-8687-582274AB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73" y="3548618"/>
            <a:ext cx="2623900" cy="123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 dirty="0"/>
              <a:t>Applications under study</a:t>
            </a:r>
          </a:p>
        </p:txBody>
      </p:sp>
      <p:pic>
        <p:nvPicPr>
          <p:cNvPr id="1026" name="Picture 2" descr="Image result for java logo">
            <a:extLst>
              <a:ext uri="{FF2B5EF4-FFF2-40B4-BE49-F238E27FC236}">
                <a16:creationId xmlns:a16="http://schemas.microsoft.com/office/drawing/2014/main" id="{11493A5A-31FA-44DE-9C5A-862902D12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2449843"/>
            <a:ext cx="1671832" cy="90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pache maven logo">
            <a:extLst>
              <a:ext uri="{FF2B5EF4-FFF2-40B4-BE49-F238E27FC236}">
                <a16:creationId xmlns:a16="http://schemas.microsoft.com/office/drawing/2014/main" id="{52BD640A-1C1D-4478-929E-31D15CAE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82" y="3548618"/>
            <a:ext cx="2127691" cy="7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ySQL  logo">
            <a:extLst>
              <a:ext uri="{FF2B5EF4-FFF2-40B4-BE49-F238E27FC236}">
                <a16:creationId xmlns:a16="http://schemas.microsoft.com/office/drawing/2014/main" id="{0FF2178F-E4C8-45E4-B936-496326BA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2490811"/>
            <a:ext cx="1910373" cy="99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ootstrap logo">
            <a:extLst>
              <a:ext uri="{FF2B5EF4-FFF2-40B4-BE49-F238E27FC236}">
                <a16:creationId xmlns:a16="http://schemas.microsoft.com/office/drawing/2014/main" id="{EA6DE263-2E51-4BE0-BD67-F16DDC423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82" y="4466663"/>
            <a:ext cx="1074489" cy="90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5DCE55-2858-4905-B015-EB0681EAFB27}"/>
              </a:ext>
            </a:extLst>
          </p:cNvPr>
          <p:cNvCxnSpPr/>
          <p:nvPr/>
        </p:nvCxnSpPr>
        <p:spPr>
          <a:xfrm>
            <a:off x="5865812" y="1981200"/>
            <a:ext cx="0" cy="365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Image result for nodeJs logo">
            <a:extLst>
              <a:ext uri="{FF2B5EF4-FFF2-40B4-BE49-F238E27FC236}">
                <a16:creationId xmlns:a16="http://schemas.microsoft.com/office/drawing/2014/main" id="{EE17A381-248C-48D8-82EF-71693F7A2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211863"/>
            <a:ext cx="1738087" cy="106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npm logo">
            <a:extLst>
              <a:ext uri="{FF2B5EF4-FFF2-40B4-BE49-F238E27FC236}">
                <a16:creationId xmlns:a16="http://schemas.microsoft.com/office/drawing/2014/main" id="{11D9D75F-6920-461D-8714-D80A73023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33" y="2251261"/>
            <a:ext cx="2105779" cy="8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nginx logo">
            <a:extLst>
              <a:ext uri="{FF2B5EF4-FFF2-40B4-BE49-F238E27FC236}">
                <a16:creationId xmlns:a16="http://schemas.microsoft.com/office/drawing/2014/main" id="{F934897E-DC3E-45F6-A141-C1462BE47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28" y="3876020"/>
            <a:ext cx="2514549" cy="57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express js logo">
            <a:extLst>
              <a:ext uri="{FF2B5EF4-FFF2-40B4-BE49-F238E27FC236}">
                <a16:creationId xmlns:a16="http://schemas.microsoft.com/office/drawing/2014/main" id="{AFBD4E65-4DCA-4E11-B45C-B30419431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678" y="3169049"/>
            <a:ext cx="1725778" cy="38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knockout js logo">
            <a:extLst>
              <a:ext uri="{FF2B5EF4-FFF2-40B4-BE49-F238E27FC236}">
                <a16:creationId xmlns:a16="http://schemas.microsoft.com/office/drawing/2014/main" id="{C7545A4F-9B76-436E-9E93-43C949430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18" y="4462844"/>
            <a:ext cx="2670010" cy="77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jquery js logo">
            <a:extLst>
              <a:ext uri="{FF2B5EF4-FFF2-40B4-BE49-F238E27FC236}">
                <a16:creationId xmlns:a16="http://schemas.microsoft.com/office/drawing/2014/main" id="{4E2B155B-0424-4D2B-875D-919F7B4F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03" y="4492169"/>
            <a:ext cx="995925" cy="9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 descr="Image result for github logo">
            <a:extLst>
              <a:ext uri="{FF2B5EF4-FFF2-40B4-BE49-F238E27FC236}">
                <a16:creationId xmlns:a16="http://schemas.microsoft.com/office/drawing/2014/main" id="{DFA33686-72B0-4E4D-95B2-40247D2B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712" y="309139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2F2A28-EFD9-4FE2-974E-0175707B1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pic>
        <p:nvPicPr>
          <p:cNvPr id="3074" name="Picture 2" descr="Image result for ansible logo">
            <a:extLst>
              <a:ext uri="{FF2B5EF4-FFF2-40B4-BE49-F238E27FC236}">
                <a16:creationId xmlns:a16="http://schemas.microsoft.com/office/drawing/2014/main" id="{735C57F7-6C73-44BE-8953-7AF2196268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37" y="1909189"/>
            <a:ext cx="2055775" cy="252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ws logo">
            <a:extLst>
              <a:ext uri="{FF2B5EF4-FFF2-40B4-BE49-F238E27FC236}">
                <a16:creationId xmlns:a16="http://schemas.microsoft.com/office/drawing/2014/main" id="{D3467E9D-AE50-43E7-8FB3-5E79F208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2057401"/>
            <a:ext cx="2514600" cy="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jenkins logo">
            <a:extLst>
              <a:ext uri="{FF2B5EF4-FFF2-40B4-BE49-F238E27FC236}">
                <a16:creationId xmlns:a16="http://schemas.microsoft.com/office/drawing/2014/main" id="{2C6034F1-3A18-4B4D-BCCA-D14952BBB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354" y="4600160"/>
            <a:ext cx="4210520" cy="13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ocker logo">
            <a:extLst>
              <a:ext uri="{FF2B5EF4-FFF2-40B4-BE49-F238E27FC236}">
                <a16:creationId xmlns:a16="http://schemas.microsoft.com/office/drawing/2014/main" id="{3793E4EA-4BA7-4961-8834-3D3EEE92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36" y="2340346"/>
            <a:ext cx="3465076" cy="82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kubernetes logo">
            <a:extLst>
              <a:ext uri="{FF2B5EF4-FFF2-40B4-BE49-F238E27FC236}">
                <a16:creationId xmlns:a16="http://schemas.microsoft.com/office/drawing/2014/main" id="{CC5EFC31-41B9-416E-B6E2-6885C31E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750" y="3487633"/>
            <a:ext cx="2237016" cy="115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redis logo">
            <a:extLst>
              <a:ext uri="{FF2B5EF4-FFF2-40B4-BE49-F238E27FC236}">
                <a16:creationId xmlns:a16="http://schemas.microsoft.com/office/drawing/2014/main" id="{436B2A9C-911C-4309-B75A-35DA1F81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4239726"/>
            <a:ext cx="1792725" cy="151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3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M1 : Configuration Management + Build Milestone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A581D-35A4-4646-8334-EF76187B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79" y="1905000"/>
            <a:ext cx="6781800" cy="4136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14F0F-81DD-4D32-BD97-2C6A0D07D421}"/>
              </a:ext>
            </a:extLst>
          </p:cNvPr>
          <p:cNvSpPr txBox="1"/>
          <p:nvPr/>
        </p:nvSpPr>
        <p:spPr>
          <a:xfrm>
            <a:off x="684212" y="20574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 Remote VMs in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Configure Jenkins </a:t>
            </a:r>
            <a:r>
              <a:rPr lang="en-US" dirty="0"/>
              <a:t>build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Jenkins </a:t>
            </a:r>
            <a:r>
              <a:rPr lang="en-US" b="1" dirty="0"/>
              <a:t>build jobs</a:t>
            </a:r>
            <a:r>
              <a:rPr lang="en-US" dirty="0"/>
              <a:t> to deploy iTrust2 and checkbox.io</a:t>
            </a:r>
          </a:p>
        </p:txBody>
      </p:sp>
    </p:spTree>
    <p:extLst>
      <p:ext uri="{BB962C8B-B14F-4D97-AF65-F5344CB8AC3E}">
        <p14:creationId xmlns:p14="http://schemas.microsoft.com/office/powerpoint/2010/main" val="246020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F7A5-1AD9-4F6A-AF97-817ACECF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#1 Extracts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E6E84-BD78-4219-859B-2261A0A0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99" y="2181922"/>
            <a:ext cx="10415570" cy="293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5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M2 : Test + Analysis Milestone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4B2C4-B4E0-4E16-94A8-0747E9A2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612" y="1828800"/>
            <a:ext cx="5876925" cy="4521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71996-1A10-4E98-9D08-462E8BBEB63C}"/>
              </a:ext>
            </a:extLst>
          </p:cNvPr>
          <p:cNvSpPr txBox="1"/>
          <p:nvPr/>
        </p:nvSpPr>
        <p:spPr>
          <a:xfrm>
            <a:off x="684212" y="2083475"/>
            <a:ext cx="487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Fuzz</a:t>
            </a:r>
            <a:r>
              <a:rPr lang="en-US" dirty="0"/>
              <a:t> iTrust2 source code, test it and </a:t>
            </a:r>
            <a:r>
              <a:rPr lang="en-US" b="1" dirty="0"/>
              <a:t>prioritize</a:t>
            </a:r>
            <a:r>
              <a:rPr lang="en-US" dirty="0"/>
              <a:t> the test cases using the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Parse</a:t>
            </a:r>
            <a:r>
              <a:rPr lang="en-US" dirty="0"/>
              <a:t> checkbox.io code and </a:t>
            </a:r>
            <a:r>
              <a:rPr lang="en-US" b="1" dirty="0"/>
              <a:t>generate</a:t>
            </a:r>
            <a:r>
              <a:rPr lang="en-US" dirty="0"/>
              <a:t> testcases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 </a:t>
            </a:r>
            <a:r>
              <a:rPr lang="en-US" b="1" dirty="0"/>
              <a:t>test coverage report </a:t>
            </a:r>
            <a:r>
              <a:rPr lang="en-US" dirty="0"/>
              <a:t>to Jenkins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864A-0F6E-433B-A78A-81C8B160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#2 Extracts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8D0D9-52A3-45AB-8B17-7A64F1D6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1828800"/>
            <a:ext cx="9467656" cy="2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CCB6-3CCD-423C-808F-44E9DBE4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#2 Extracts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979BD-D650-444B-998A-CE9D3C78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77" y="1785115"/>
            <a:ext cx="8998435" cy="425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7EB0-00C4-45E3-BA2F-27345F749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#2 Extracts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275D8-F375-40A5-907A-895D73B2E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828800"/>
            <a:ext cx="9043434" cy="4206131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F34F034-D8E6-4D9A-A600-4F762201B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2362200"/>
            <a:ext cx="32480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0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735</TotalTime>
  <Words>264</Words>
  <Application>Microsoft Office PowerPoint</Application>
  <PresentationFormat>Custom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Euphemia</vt:lpstr>
      <vt:lpstr>Retrospect</vt:lpstr>
      <vt:lpstr>CSC 519 – DevOps Pipeline</vt:lpstr>
      <vt:lpstr>Applications under study</vt:lpstr>
      <vt:lpstr>Tools Used</vt:lpstr>
      <vt:lpstr>M1 : Configuration Management + Build Milestone</vt:lpstr>
      <vt:lpstr>Milestone #1 Extracts</vt:lpstr>
      <vt:lpstr>M2 : Test + Analysis Milestone</vt:lpstr>
      <vt:lpstr>Milestone #2 Extracts</vt:lpstr>
      <vt:lpstr>Milestone #2 Extracts</vt:lpstr>
      <vt:lpstr>Milestone #2 Extracts</vt:lpstr>
      <vt:lpstr>Milestone #2 Extracts</vt:lpstr>
      <vt:lpstr>M3 : Deployment Milestone</vt:lpstr>
      <vt:lpstr>M3 : Deployment Milestone (Contd.)</vt:lpstr>
      <vt:lpstr>Milestone #3 Extracts</vt:lpstr>
      <vt:lpstr>Milestone #3 Extracts</vt:lpstr>
      <vt:lpstr>M4 : Special Milestone</vt:lpstr>
      <vt:lpstr>Milestone #4 Extracts</vt:lpstr>
      <vt:lpstr>Milestone #4 Extracts</vt:lpstr>
      <vt:lpstr>Milestone #4 Extracts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Vivek Mani</dc:creator>
  <cp:lastModifiedBy>Balasubramanian R</cp:lastModifiedBy>
  <cp:revision>36</cp:revision>
  <dcterms:created xsi:type="dcterms:W3CDTF">2018-05-01T21:54:10Z</dcterms:created>
  <dcterms:modified xsi:type="dcterms:W3CDTF">2018-05-05T23:36:09Z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